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78" r:id="rId4"/>
    <p:sldId id="257" r:id="rId5"/>
    <p:sldId id="259" r:id="rId6"/>
    <p:sldId id="279" r:id="rId7"/>
    <p:sldId id="271" r:id="rId8"/>
    <p:sldId id="260" r:id="rId9"/>
    <p:sldId id="280" r:id="rId10"/>
    <p:sldId id="287" r:id="rId11"/>
    <p:sldId id="282" r:id="rId12"/>
    <p:sldId id="263" r:id="rId13"/>
    <p:sldId id="283" r:id="rId14"/>
    <p:sldId id="284" r:id="rId15"/>
    <p:sldId id="288" r:id="rId16"/>
    <p:sldId id="269" r:id="rId17"/>
    <p:sldId id="270" r:id="rId18"/>
  </p:sldIdLst>
  <p:sldSz cx="18288000" cy="10287000"/>
  <p:notesSz cx="6858000" cy="9144000"/>
  <p:embeddedFontLst>
    <p:embeddedFont>
      <p:font typeface="HK Grotesk" panose="020B0604020202020204" charset="0"/>
      <p:regular r:id="rId19"/>
    </p:embeddedFont>
    <p:embeddedFont>
      <p:font typeface="HK Grotesk Bold" panose="020B0604020202020204" charset="0"/>
      <p:regular r:id="rId20"/>
      <p:bold r:id="rId21"/>
    </p:embeddedFont>
    <p:embeddedFont>
      <p:font typeface="Poppins" panose="00000500000000000000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1712BA4-3690-0945-B1DA-FEDF91C2E591}">
          <p14:sldIdLst>
            <p14:sldId id="256"/>
            <p14:sldId id="266"/>
          </p14:sldIdLst>
        </p14:section>
        <p14:section name="Etapa 1" id="{CED6C4E6-BA5C-4049-814D-4C950150A7FF}">
          <p14:sldIdLst>
            <p14:sldId id="278"/>
            <p14:sldId id="257"/>
            <p14:sldId id="259"/>
          </p14:sldIdLst>
        </p14:section>
        <p14:section name="Etapa 2" id="{212E0253-1351-4749-8254-927D80A58E12}">
          <p14:sldIdLst>
            <p14:sldId id="279"/>
            <p14:sldId id="271"/>
            <p14:sldId id="260"/>
          </p14:sldIdLst>
        </p14:section>
        <p14:section name="Etapa 3" id="{C2686702-A931-E94E-8E96-564D343FE0A9}">
          <p14:sldIdLst>
            <p14:sldId id="280"/>
            <p14:sldId id="287"/>
          </p14:sldIdLst>
        </p14:section>
        <p14:section name="Etapa 4" id="{B0570B67-B6D0-2F4C-897A-EA973A3478E4}">
          <p14:sldIdLst>
            <p14:sldId id="282"/>
            <p14:sldId id="263"/>
            <p14:sldId id="283"/>
            <p14:sldId id="284"/>
            <p14:sldId id="28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4636" autoAdjust="0"/>
  </p:normalViewPr>
  <p:slideViewPr>
    <p:cSldViewPr>
      <p:cViewPr varScale="1">
        <p:scale>
          <a:sx n="55" d="100"/>
          <a:sy n="55" d="100"/>
        </p:scale>
        <p:origin x="61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Riera" userId="74b5765efdd0c515" providerId="LiveId" clId="{FDE7C6E1-31BB-48CC-ADCB-0B8AFAD35475}"/>
    <pc:docChg chg="custSel addSld modSld modSection">
      <pc:chgData name="Natalia Riera" userId="74b5765efdd0c515" providerId="LiveId" clId="{FDE7C6E1-31BB-48CC-ADCB-0B8AFAD35475}" dt="2025-12-06T13:40:16.745" v="9" actId="1076"/>
      <pc:docMkLst>
        <pc:docMk/>
      </pc:docMkLst>
      <pc:sldChg chg="addSp delSp modSp add mod">
        <pc:chgData name="Natalia Riera" userId="74b5765efdd0c515" providerId="LiveId" clId="{FDE7C6E1-31BB-48CC-ADCB-0B8AFAD35475}" dt="2025-12-06T13:40:16.745" v="9" actId="1076"/>
        <pc:sldMkLst>
          <pc:docMk/>
          <pc:sldMk cId="564117694" sldId="288"/>
        </pc:sldMkLst>
        <pc:spChg chg="mod">
          <ac:chgData name="Natalia Riera" userId="74b5765efdd0c515" providerId="LiveId" clId="{FDE7C6E1-31BB-48CC-ADCB-0B8AFAD35475}" dt="2025-12-06T13:39:45.194" v="4" actId="20577"/>
          <ac:spMkLst>
            <pc:docMk/>
            <pc:sldMk cId="564117694" sldId="288"/>
            <ac:spMk id="3" creationId="{8556F1AB-EA19-B586-9AB9-92D14E3DBB48}"/>
          </ac:spMkLst>
        </pc:spChg>
        <pc:picChg chg="add mod">
          <ac:chgData name="Natalia Riera" userId="74b5765efdd0c515" providerId="LiveId" clId="{FDE7C6E1-31BB-48CC-ADCB-0B8AFAD35475}" dt="2025-12-06T13:40:16.745" v="9" actId="1076"/>
          <ac:picMkLst>
            <pc:docMk/>
            <pc:sldMk cId="564117694" sldId="288"/>
            <ac:picMk id="4" creationId="{657439DA-3651-0E66-7F0E-047E2DA0E5D0}"/>
          </ac:picMkLst>
        </pc:picChg>
        <pc:picChg chg="del">
          <ac:chgData name="Natalia Riera" userId="74b5765efdd0c515" providerId="LiveId" clId="{FDE7C6E1-31BB-48CC-ADCB-0B8AFAD35475}" dt="2025-12-06T13:39:41.922" v="1" actId="478"/>
          <ac:picMkLst>
            <pc:docMk/>
            <pc:sldMk cId="564117694" sldId="288"/>
            <ac:picMk id="5" creationId="{2C49E3BD-6153-BE8A-1C15-BE00A376F4A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85ac36e-d88f-448c-9c91-fe226eb2c013/cfd2a056a906571b3e23?experience=power-bi" TargetMode="External"/><Relationship Id="rId2" Type="http://schemas.openxmlformats.org/officeDocument/2006/relationships/hyperlink" Target="https://github.com/giulialvaro/trabajo-final-dwh/tree/ma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9" r="-18389"/>
            </a:stretch>
          </a:blipFill>
        </p:spPr>
        <p:txBody>
          <a:bodyPr/>
          <a:lstStyle/>
          <a:p>
            <a:endParaRPr lang="en-AR"/>
          </a:p>
        </p:txBody>
      </p:sp>
      <p:grpSp>
        <p:nvGrpSpPr>
          <p:cNvPr id="3" name="Group 3"/>
          <p:cNvGrpSpPr/>
          <p:nvPr/>
        </p:nvGrpSpPr>
        <p:grpSpPr>
          <a:xfrm>
            <a:off x="0" y="8283091"/>
            <a:ext cx="18288000" cy="2003909"/>
            <a:chOff x="0" y="0"/>
            <a:chExt cx="4816593" cy="376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76321"/>
            </a:xfrm>
            <a:custGeom>
              <a:avLst/>
              <a:gdLst/>
              <a:ahLst/>
              <a:cxnLst/>
              <a:rect l="l" t="t" r="r" b="b"/>
              <a:pathLst>
                <a:path w="4816592" h="376321">
                  <a:moveTo>
                    <a:pt x="0" y="0"/>
                  </a:moveTo>
                  <a:lnTo>
                    <a:pt x="4816592" y="0"/>
                  </a:lnTo>
                  <a:lnTo>
                    <a:pt x="4816592" y="376321"/>
                  </a:lnTo>
                  <a:lnTo>
                    <a:pt x="0" y="3763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37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91595" y="3500438"/>
            <a:ext cx="3286125" cy="3286125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471301" cy="471301"/>
          </a:xfrm>
          <a:custGeom>
            <a:avLst/>
            <a:gdLst/>
            <a:ahLst/>
            <a:cxnLst/>
            <a:rect l="l" t="t" r="r" b="b"/>
            <a:pathLst>
              <a:path w="471301" h="471301">
                <a:moveTo>
                  <a:pt x="0" y="0"/>
                </a:moveTo>
                <a:lnTo>
                  <a:pt x="471301" y="0"/>
                </a:lnTo>
                <a:lnTo>
                  <a:pt x="471301" y="471301"/>
                </a:lnTo>
                <a:lnTo>
                  <a:pt x="0" y="471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8" name="TextBox 8"/>
          <p:cNvSpPr txBox="1"/>
          <p:nvPr/>
        </p:nvSpPr>
        <p:spPr>
          <a:xfrm>
            <a:off x="6404195" y="4010037"/>
            <a:ext cx="10826752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warehouse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5110" y="8724900"/>
            <a:ext cx="9817776" cy="14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/>
              <a:t>Alvaro, Giuliana</a:t>
            </a:r>
          </a:p>
          <a:p>
            <a:pPr algn="ctr"/>
            <a:r>
              <a:rPr lang="es-ES" sz="2400" dirty="0"/>
              <a:t>Guzmán, Mariana</a:t>
            </a:r>
          </a:p>
          <a:p>
            <a:pPr algn="ctr"/>
            <a:r>
              <a:rPr lang="es-ES" sz="2400" dirty="0"/>
              <a:t>Riera, Natalia</a:t>
            </a:r>
            <a:endParaRPr lang="es-AR" sz="2400" dirty="0"/>
          </a:p>
          <a:p>
            <a:pPr algn="ctr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BC8FB2F-F141-9B33-7383-4135447489F2}"/>
              </a:ext>
            </a:extLst>
          </p:cNvPr>
          <p:cNvSpPr txBox="1"/>
          <p:nvPr/>
        </p:nvSpPr>
        <p:spPr>
          <a:xfrm>
            <a:off x="6432548" y="4914900"/>
            <a:ext cx="10826752" cy="96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Flujo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datos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analítico</a:t>
            </a:r>
            <a:endParaRPr lang="en-US" sz="3600" dirty="0">
              <a:solidFill>
                <a:srgbClr val="FFFFFF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7495A03-4A0C-82EB-8E27-840AF11351D0}"/>
              </a:ext>
            </a:extLst>
          </p:cNvPr>
          <p:cNvSpPr txBox="1"/>
          <p:nvPr/>
        </p:nvSpPr>
        <p:spPr>
          <a:xfrm>
            <a:off x="13182600" y="7230746"/>
            <a:ext cx="4921252" cy="919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5 de </a:t>
            </a:r>
            <a:r>
              <a:rPr lang="en-US" sz="24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diciembre</a:t>
            </a: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C5DD9-D2C7-1977-5EBD-F8BBF295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7108CF97-D7E3-686F-06A3-04FA904F884F}"/>
              </a:ext>
            </a:extLst>
          </p:cNvPr>
          <p:cNvGrpSpPr/>
          <p:nvPr/>
        </p:nvGrpSpPr>
        <p:grpSpPr>
          <a:xfrm>
            <a:off x="17494177" y="-209424"/>
            <a:ext cx="1028700" cy="1007978"/>
            <a:chOff x="0" y="0"/>
            <a:chExt cx="270933" cy="265476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ECF308A-143B-E82A-3FEB-5F623609F043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65B7670-8761-C40A-628A-4EEB2F2CEC30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649DC5AF-2AB8-2BEB-E101-C0A2907F30DE}"/>
              </a:ext>
            </a:extLst>
          </p:cNvPr>
          <p:cNvGrpSpPr/>
          <p:nvPr/>
        </p:nvGrpSpPr>
        <p:grpSpPr>
          <a:xfrm>
            <a:off x="17259300" y="568409"/>
            <a:ext cx="469753" cy="460291"/>
            <a:chOff x="0" y="0"/>
            <a:chExt cx="270933" cy="26547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650F05A1-42FD-883B-BD49-3EB34B1E53D5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60639DC6-1406-205B-E1E7-BE0040A70C45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9" name="Freeform 3">
            <a:extLst>
              <a:ext uri="{FF2B5EF4-FFF2-40B4-BE49-F238E27FC236}">
                <a16:creationId xmlns:a16="http://schemas.microsoft.com/office/drawing/2014/main" id="{34752AF8-719A-0B8F-1B1C-65F6C5FD3C83}"/>
              </a:ext>
            </a:extLst>
          </p:cNvPr>
          <p:cNvSpPr/>
          <p:nvPr/>
        </p:nvSpPr>
        <p:spPr>
          <a:xfrm>
            <a:off x="678872" y="480596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 dirty="0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EBE78D64-258F-A135-D3B4-A424D11CCB35}"/>
              </a:ext>
            </a:extLst>
          </p:cNvPr>
          <p:cNvSpPr txBox="1"/>
          <p:nvPr/>
        </p:nvSpPr>
        <p:spPr>
          <a:xfrm>
            <a:off x="644236" y="4878388"/>
            <a:ext cx="7832973" cy="1028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D0ACE5CD-564D-CAAA-39FD-E6924095C76C}"/>
              </a:ext>
            </a:extLst>
          </p:cNvPr>
          <p:cNvSpPr txBox="1"/>
          <p:nvPr/>
        </p:nvSpPr>
        <p:spPr>
          <a:xfrm>
            <a:off x="999831" y="5202647"/>
            <a:ext cx="7191055" cy="1114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3200" b="1" kern="100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Estandarización</a:t>
            </a:r>
            <a:r>
              <a:rPr lang="en-US" sz="3200" b="1" kern="100" dirty="0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 de </a:t>
            </a:r>
            <a:r>
              <a:rPr lang="en-US" sz="3200" b="1" kern="100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Países</a:t>
            </a:r>
            <a:r>
              <a:rPr lang="en-US" sz="3200" b="1" kern="100" dirty="0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 y Data Quality</a:t>
            </a:r>
            <a:endParaRPr lang="es-AR" sz="3200" kern="100" dirty="0">
              <a:solidFill>
                <a:schemeClr val="bg1"/>
              </a:solidFill>
              <a:latin typeface="HK Grotesk" panose="020B0604020202020204" charset="0"/>
              <a:ea typeface="HK Grotesk"/>
              <a:cs typeface="Helvetica" panose="020B0604020202020204" pitchFamily="34" charset="0"/>
              <a:sym typeface="HK Grotesk"/>
            </a:endParaRPr>
          </a:p>
          <a:p>
            <a:pPr algn="ctr">
              <a:lnSpc>
                <a:spcPts val="2879"/>
              </a:lnSpc>
              <a:spcBef>
                <a:spcPct val="0"/>
              </a:spcBef>
            </a:pPr>
            <a:endParaRPr lang="en-AR" sz="2400" kern="100" dirty="0">
              <a:solidFill>
                <a:schemeClr val="bg1"/>
              </a:solidFill>
              <a:latin typeface="HK Grotesk" panose="020B0604020202020204" charset="0"/>
              <a:ea typeface="Aptos" panose="020B00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Freeform 3">
            <a:extLst>
              <a:ext uri="{FF2B5EF4-FFF2-40B4-BE49-F238E27FC236}">
                <a16:creationId xmlns:a16="http://schemas.microsoft.com/office/drawing/2014/main" id="{A6987827-C664-CA2E-661E-728EAD25055F}"/>
              </a:ext>
            </a:extLst>
          </p:cNvPr>
          <p:cNvSpPr/>
          <p:nvPr/>
        </p:nvSpPr>
        <p:spPr>
          <a:xfrm>
            <a:off x="678872" y="680744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2B30343D-58D6-57BF-8259-738CFE3435E1}"/>
              </a:ext>
            </a:extLst>
          </p:cNvPr>
          <p:cNvSpPr txBox="1"/>
          <p:nvPr/>
        </p:nvSpPr>
        <p:spPr>
          <a:xfrm>
            <a:off x="999831" y="7106600"/>
            <a:ext cx="7191055" cy="1114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s-AR" sz="3200" b="1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Carga Incremental y Validaciones de un Segundo Lote</a:t>
            </a:r>
            <a:r>
              <a:rPr lang="es-ES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AR" sz="2400" kern="100" dirty="0">
              <a:solidFill>
                <a:schemeClr val="bg1"/>
              </a:solidFill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664B545-29E9-DCFB-A7F5-3E22DE1421C1}"/>
              </a:ext>
            </a:extLst>
          </p:cNvPr>
          <p:cNvSpPr/>
          <p:nvPr/>
        </p:nvSpPr>
        <p:spPr>
          <a:xfrm>
            <a:off x="697407" y="2735832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endParaRPr lang="en-US" sz="3200" b="1" kern="100" dirty="0">
              <a:solidFill>
                <a:schemeClr val="bg1"/>
              </a:solidFill>
              <a:latin typeface="HK Grotesk" panose="020B0604020202020204" charset="0"/>
              <a:ea typeface="HK Grotesk"/>
              <a:cs typeface="Helvetica" panose="020B0604020202020204" pitchFamily="34" charset="0"/>
              <a:sym typeface="HK Grotesk"/>
            </a:endParaRP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3200" b="1" kern="100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Integración</a:t>
            </a:r>
            <a:r>
              <a:rPr lang="en-US" sz="3200" b="1" kern="100" dirty="0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 de Datos </a:t>
            </a:r>
            <a:r>
              <a:rPr lang="en-US" sz="3200" b="1" kern="100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Externos</a:t>
            </a:r>
            <a:endParaRPr lang="es-AR" sz="3200" kern="100" dirty="0">
              <a:solidFill>
                <a:schemeClr val="bg1"/>
              </a:solidFill>
              <a:latin typeface="HK Grotesk" panose="020B0604020202020204" charset="0"/>
              <a:ea typeface="HK Grotesk"/>
              <a:cs typeface="Helvetica" panose="020B0604020202020204" pitchFamily="34" charset="0"/>
              <a:sym typeface="HK Grotesk"/>
            </a:endParaRPr>
          </a:p>
        </p:txBody>
      </p:sp>
      <p:sp>
        <p:nvSpPr>
          <p:cNvPr id="9" name="CuadroTexto 16">
            <a:extLst>
              <a:ext uri="{FF2B5EF4-FFF2-40B4-BE49-F238E27FC236}">
                <a16:creationId xmlns:a16="http://schemas.microsoft.com/office/drawing/2014/main" id="{9AE70914-5D97-2C8B-D89B-D67CF7A44417}"/>
              </a:ext>
            </a:extLst>
          </p:cNvPr>
          <p:cNvSpPr txBox="1"/>
          <p:nvPr/>
        </p:nvSpPr>
        <p:spPr>
          <a:xfrm>
            <a:off x="9426326" y="3589228"/>
            <a:ext cx="78329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ordes.customer_id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“XXXX” inválido, se decidió eliminar por poca relevancia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Inconsistencia en country entre las tablas del DWA y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WorldData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se decidió utilizar los de la segunda para consistencia.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USA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States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UK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Kingdom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Republic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8A5021B6-7B0D-3FBA-8B2E-D7353BB86E47}"/>
              </a:ext>
            </a:extLst>
          </p:cNvPr>
          <p:cNvSpPr txBox="1"/>
          <p:nvPr/>
        </p:nvSpPr>
        <p:spPr>
          <a:xfrm>
            <a:off x="10515600" y="2446270"/>
            <a:ext cx="5784234" cy="1057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Puntos clave</a:t>
            </a:r>
          </a:p>
        </p:txBody>
      </p:sp>
    </p:spTree>
    <p:extLst>
      <p:ext uri="{BB962C8B-B14F-4D97-AF65-F5344CB8AC3E}">
        <p14:creationId xmlns:p14="http://schemas.microsoft.com/office/powerpoint/2010/main" val="166013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F2E41-BFF9-515C-2F46-8B10C129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5869F955-B5F1-1324-F22C-8AAE5EEF6561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Publicación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2E91703-CA98-851A-CE64-BBA629732C7B}"/>
              </a:ext>
            </a:extLst>
          </p:cNvPr>
          <p:cNvSpPr txBox="1"/>
          <p:nvPr/>
        </p:nvSpPr>
        <p:spPr>
          <a:xfrm>
            <a:off x="-457200" y="342900"/>
            <a:ext cx="5562599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400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114801" y="2247900"/>
            <a:ext cx="6074344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HK Grotesk" panose="020B0604020202020204" charset="0"/>
              </a:rPr>
              <a:t>Se creó </a:t>
            </a:r>
            <a:r>
              <a:rPr lang="es-ES" sz="2400" b="1" dirty="0" err="1">
                <a:latin typeface="HK Grotesk" panose="020B0604020202020204" charset="0"/>
              </a:rPr>
              <a:t>SPM_FactSales</a:t>
            </a:r>
            <a:r>
              <a:rPr lang="es-ES" sz="2400" b="1" dirty="0">
                <a:latin typeface="HK Grotesk" panose="020B0604020202020204" charset="0"/>
              </a:rPr>
              <a:t> </a:t>
            </a:r>
            <a:r>
              <a:rPr lang="es-ES" sz="2400" dirty="0">
                <a:latin typeface="HK Grotesk" panose="020B0604020202020204" charset="0"/>
              </a:rPr>
              <a:t> partir de la tabla de hechos </a:t>
            </a:r>
            <a:r>
              <a:rPr lang="es-ES" sz="2400" b="1" dirty="0" err="1">
                <a:latin typeface="HK Grotesk" panose="020B0604020202020204" charset="0"/>
              </a:rPr>
              <a:t>DWA_FactOrderDetails</a:t>
            </a:r>
            <a:endParaRPr lang="es-ES" sz="2400" b="1" dirty="0">
              <a:latin typeface="HK Grotesk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HK Grotesk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HK Grotesk" panose="020B0604020202020204" charset="0"/>
              </a:rPr>
              <a:t>Data </a:t>
            </a:r>
            <a:r>
              <a:rPr lang="es-ES" sz="2400" dirty="0" err="1">
                <a:latin typeface="HK Grotesk" panose="020B0604020202020204" charset="0"/>
              </a:rPr>
              <a:t>Product</a:t>
            </a:r>
            <a:r>
              <a:rPr lang="es-ES" sz="2400" dirty="0">
                <a:latin typeface="HK Grotesk" panose="020B0604020202020204" charset="0"/>
              </a:rPr>
              <a:t> </a:t>
            </a:r>
            <a:r>
              <a:rPr lang="es-ES" sz="2400" b="1" dirty="0">
                <a:latin typeface="HK Grotesk" panose="020B0604020202020204" charset="0"/>
              </a:rPr>
              <a:t>desnormaliza</a:t>
            </a:r>
            <a:r>
              <a:rPr lang="es-ES" sz="2400" dirty="0">
                <a:latin typeface="HK Grotesk" panose="020B0604020202020204" charset="0"/>
              </a:rPr>
              <a:t> la información de ventas para incluir: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Métricas centrales:</a:t>
            </a:r>
            <a:r>
              <a:rPr lang="es-ES" sz="2400" dirty="0">
                <a:latin typeface="HK Grotesk" panose="020B0604020202020204" charset="0"/>
              </a:rPr>
              <a:t> </a:t>
            </a:r>
            <a:r>
              <a:rPr lang="es-ES" sz="2400" dirty="0" err="1">
                <a:latin typeface="HK Grotesk" panose="020B0604020202020204" charset="0"/>
              </a:rPr>
              <a:t>revenue</a:t>
            </a:r>
            <a:r>
              <a:rPr lang="es-ES" sz="2400" dirty="0">
                <a:latin typeface="HK Grotesk" panose="020B0604020202020204" charset="0"/>
              </a:rPr>
              <a:t>, </a:t>
            </a:r>
            <a:r>
              <a:rPr lang="es-ES" sz="2400" dirty="0" err="1">
                <a:latin typeface="HK Grotesk" panose="020B0604020202020204" charset="0"/>
              </a:rPr>
              <a:t>quantity</a:t>
            </a:r>
            <a:r>
              <a:rPr lang="es-ES" sz="2400" dirty="0">
                <a:latin typeface="HK Grotesk" panose="020B0604020202020204" charset="0"/>
              </a:rPr>
              <a:t>, </a:t>
            </a:r>
            <a:r>
              <a:rPr lang="es-ES" sz="2400" dirty="0" err="1">
                <a:latin typeface="HK Grotesk" panose="020B0604020202020204" charset="0"/>
              </a:rPr>
              <a:t>discount</a:t>
            </a:r>
            <a:r>
              <a:rPr lang="es-ES" sz="24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Contexto de negocio:</a:t>
            </a:r>
            <a:r>
              <a:rPr lang="es-ES" sz="2400" dirty="0">
                <a:latin typeface="HK Grotesk" panose="020B0604020202020204" charset="0"/>
              </a:rPr>
              <a:t> nombre del producto, categoría, proveedor, y datos del cliente.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Información geográfica:</a:t>
            </a:r>
            <a:r>
              <a:rPr lang="es-ES" sz="2400" dirty="0">
                <a:latin typeface="HK Grotesk" panose="020B0604020202020204" charset="0"/>
              </a:rPr>
              <a:t> Latitud y Longitud, obtenidas de la nueva dimensión </a:t>
            </a:r>
            <a:r>
              <a:rPr lang="es-ES" sz="2400" b="1" dirty="0" err="1">
                <a:latin typeface="HK Grotesk" panose="020B0604020202020204" charset="0"/>
              </a:rPr>
              <a:t>DWA_DimCountry</a:t>
            </a:r>
            <a:r>
              <a:rPr lang="es-ES" sz="24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4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HK Grotesk" panose="020B0604020202020204" charset="0"/>
              </a:rPr>
              <a:t>Logística:</a:t>
            </a:r>
            <a:r>
              <a:rPr lang="es-ES" sz="2400" dirty="0">
                <a:latin typeface="HK Grotesk" panose="020B0604020202020204" charset="0"/>
              </a:rPr>
              <a:t> </a:t>
            </a:r>
            <a:r>
              <a:rPr lang="es-ES" sz="2400" dirty="0" err="1">
                <a:latin typeface="HK Grotesk" panose="020B0604020202020204" charset="0"/>
              </a:rPr>
              <a:t>order_date</a:t>
            </a:r>
            <a:r>
              <a:rPr lang="es-ES" sz="2400" dirty="0">
                <a:latin typeface="HK Grotesk" panose="020B0604020202020204" charset="0"/>
              </a:rPr>
              <a:t>, </a:t>
            </a:r>
            <a:r>
              <a:rPr lang="es-ES" sz="2400" dirty="0" err="1">
                <a:latin typeface="HK Grotesk" panose="020B0604020202020204" charset="0"/>
              </a:rPr>
              <a:t>shipped_date</a:t>
            </a:r>
            <a:r>
              <a:rPr lang="es-ES" sz="2400" dirty="0">
                <a:latin typeface="HK Grotesk" panose="020B0604020202020204" charset="0"/>
              </a:rPr>
              <a:t> y la métrica derivada </a:t>
            </a:r>
            <a:r>
              <a:rPr lang="es-ES" sz="2400" b="1" dirty="0" err="1">
                <a:latin typeface="HK Grotesk" panose="020B0604020202020204" charset="0"/>
              </a:rPr>
              <a:t>ship_delay_days</a:t>
            </a:r>
            <a:r>
              <a:rPr lang="es-ES" sz="2400" dirty="0">
                <a:latin typeface="HK Grotesk" panose="020B0604020202020204" charset="0"/>
              </a:rPr>
              <a:t> (calculada como </a:t>
            </a:r>
            <a:r>
              <a:rPr lang="es-ES" sz="2400" dirty="0" err="1">
                <a:latin typeface="HK Grotesk" panose="020B0604020202020204" charset="0"/>
              </a:rPr>
              <a:t>shipped_date_key</a:t>
            </a:r>
            <a:r>
              <a:rPr lang="es-ES" sz="2400" dirty="0">
                <a:latin typeface="HK Grotesk" panose="020B0604020202020204" charset="0"/>
              </a:rPr>
              <a:t> - </a:t>
            </a:r>
            <a:r>
              <a:rPr lang="es-ES" sz="2400" dirty="0" err="1">
                <a:latin typeface="HK Grotesk" panose="020B0604020202020204" charset="0"/>
              </a:rPr>
              <a:t>order_date_key</a:t>
            </a:r>
            <a:r>
              <a:rPr lang="es-ES" sz="2400" dirty="0">
                <a:latin typeface="HK Grotesk" panose="020B0604020202020204" charset="0"/>
              </a:rPr>
              <a:t>).</a:t>
            </a:r>
            <a:endParaRPr lang="es-AR" sz="2400" dirty="0">
              <a:latin typeface="HK Grotesk" panose="020B060402020202020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947400" y="2540"/>
            <a:ext cx="8894888" cy="10287000"/>
          </a:xfrm>
          <a:custGeom>
            <a:avLst/>
            <a:gdLst/>
            <a:ahLst/>
            <a:cxnLst/>
            <a:rect l="l" t="t" r="r" b="b"/>
            <a:pathLst>
              <a:path w="8894888" h="10287000">
                <a:moveTo>
                  <a:pt x="0" y="0"/>
                </a:moveTo>
                <a:lnTo>
                  <a:pt x="8894888" y="0"/>
                </a:lnTo>
                <a:lnTo>
                  <a:pt x="8894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74" r="-40009"/>
            </a:stretch>
          </a:blipFill>
        </p:spPr>
        <p:txBody>
          <a:bodyPr/>
          <a:lstStyle/>
          <a:p>
            <a:endParaRPr lang="en-AR"/>
          </a:p>
        </p:txBody>
      </p:sp>
      <p:grpSp>
        <p:nvGrpSpPr>
          <p:cNvPr id="14" name="Group 14"/>
          <p:cNvGrpSpPr/>
          <p:nvPr/>
        </p:nvGrpSpPr>
        <p:grpSpPr>
          <a:xfrm>
            <a:off x="9719392" y="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C7CC0E46-5984-42C2-BDB2-EF691057E5FC}"/>
              </a:ext>
            </a:extLst>
          </p:cNvPr>
          <p:cNvSpPr txBox="1"/>
          <p:nvPr/>
        </p:nvSpPr>
        <p:spPr>
          <a:xfrm>
            <a:off x="624567" y="754570"/>
            <a:ext cx="10348233" cy="1057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6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Sales Performance Mart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F990BF3-5D74-A68C-3BB3-B0C43257B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2" y="2076495"/>
            <a:ext cx="3272918" cy="762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B0B13F-CF1E-B8B5-AF31-6DDCB1BD5B69}"/>
              </a:ext>
            </a:extLst>
          </p:cNvPr>
          <p:cNvSpPr/>
          <p:nvPr/>
        </p:nvSpPr>
        <p:spPr>
          <a:xfrm>
            <a:off x="1310366" y="3511550"/>
            <a:ext cx="4480833" cy="3263900"/>
          </a:xfrm>
          <a:prstGeom prst="roundRect">
            <a:avLst/>
          </a:prstGeom>
          <a:solidFill>
            <a:srgbClr val="004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050A4A-BBFF-2344-B434-0BEF90B52856}"/>
              </a:ext>
            </a:extLst>
          </p:cNvPr>
          <p:cNvSpPr/>
          <p:nvPr/>
        </p:nvSpPr>
        <p:spPr>
          <a:xfrm>
            <a:off x="6903583" y="3511550"/>
            <a:ext cx="4480833" cy="3263900"/>
          </a:xfrm>
          <a:prstGeom prst="roundRect">
            <a:avLst/>
          </a:prstGeom>
          <a:solidFill>
            <a:srgbClr val="004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65F555-E5BD-A7CB-E270-38E806396DA3}"/>
              </a:ext>
            </a:extLst>
          </p:cNvPr>
          <p:cNvSpPr/>
          <p:nvPr/>
        </p:nvSpPr>
        <p:spPr>
          <a:xfrm>
            <a:off x="12496799" y="3511550"/>
            <a:ext cx="4480833" cy="3263900"/>
          </a:xfrm>
          <a:prstGeom prst="roundRect">
            <a:avLst/>
          </a:prstGeom>
          <a:solidFill>
            <a:srgbClr val="004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9" name="TextBox 39">
            <a:extLst>
              <a:ext uri="{FF2B5EF4-FFF2-40B4-BE49-F238E27FC236}">
                <a16:creationId xmlns:a16="http://schemas.microsoft.com/office/drawing/2014/main" id="{01D99FF7-C0A3-60D8-8A36-09837D56FD4E}"/>
              </a:ext>
            </a:extLst>
          </p:cNvPr>
          <p:cNvSpPr txBox="1"/>
          <p:nvPr/>
        </p:nvSpPr>
        <p:spPr>
          <a:xfrm>
            <a:off x="1583897" y="5417840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Desempeño Comercial y tendencias de ventas 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8397B1-7067-4102-1C8C-93150BC1028E}"/>
              </a:ext>
            </a:extLst>
          </p:cNvPr>
          <p:cNvGrpSpPr/>
          <p:nvPr/>
        </p:nvGrpSpPr>
        <p:grpSpPr>
          <a:xfrm>
            <a:off x="3062787" y="4090690"/>
            <a:ext cx="975989" cy="975989"/>
            <a:chOff x="1168024" y="4392976"/>
            <a:chExt cx="975989" cy="975989"/>
          </a:xfrm>
        </p:grpSpPr>
        <p:grpSp>
          <p:nvGrpSpPr>
            <p:cNvPr id="16" name="Group 29">
              <a:extLst>
                <a:ext uri="{FF2B5EF4-FFF2-40B4-BE49-F238E27FC236}">
                  <a16:creationId xmlns:a16="http://schemas.microsoft.com/office/drawing/2014/main" id="{1E6AB3AE-38A2-828E-244F-39D6949CAD6E}"/>
                </a:ext>
              </a:extLst>
            </p:cNvPr>
            <p:cNvGrpSpPr/>
            <p:nvPr/>
          </p:nvGrpSpPr>
          <p:grpSpPr>
            <a:xfrm>
              <a:off x="1168024" y="4392976"/>
              <a:ext cx="975989" cy="975989"/>
              <a:chOff x="0" y="0"/>
              <a:chExt cx="812800" cy="812800"/>
            </a:xfrm>
          </p:grpSpPr>
          <p:sp>
            <p:nvSpPr>
              <p:cNvPr id="17" name="Freeform 30">
                <a:extLst>
                  <a:ext uri="{FF2B5EF4-FFF2-40B4-BE49-F238E27FC236}">
                    <a16:creationId xmlns:a16="http://schemas.microsoft.com/office/drawing/2014/main" id="{59A15C2A-A835-AD0A-7E4E-0A09B2B0452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BAFF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18" name="TextBox 31">
                <a:extLst>
                  <a:ext uri="{FF2B5EF4-FFF2-40B4-BE49-F238E27FC236}">
                    <a16:creationId xmlns:a16="http://schemas.microsoft.com/office/drawing/2014/main" id="{E9D92A40-0F2C-8B88-B7BA-C492CB66479C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20" name="Gráfico 50" descr="Tendencia al alza">
              <a:extLst>
                <a:ext uri="{FF2B5EF4-FFF2-40B4-BE49-F238E27FC236}">
                  <a16:creationId xmlns:a16="http://schemas.microsoft.com/office/drawing/2014/main" id="{B765851F-4EF9-E05B-E719-5D4C6DD0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6450" y="4474084"/>
              <a:ext cx="792991" cy="792991"/>
            </a:xfrm>
            <a:prstGeom prst="rect">
              <a:avLst/>
            </a:prstGeom>
          </p:spPr>
        </p:pic>
      </p:grpSp>
      <p:sp>
        <p:nvSpPr>
          <p:cNvPr id="31" name="TextBox 39">
            <a:extLst>
              <a:ext uri="{FF2B5EF4-FFF2-40B4-BE49-F238E27FC236}">
                <a16:creationId xmlns:a16="http://schemas.microsoft.com/office/drawing/2014/main" id="{FC8FC6E3-260E-5350-CC63-B0AB8C78EB03}"/>
              </a:ext>
            </a:extLst>
          </p:cNvPr>
          <p:cNvSpPr txBox="1"/>
          <p:nvPr/>
        </p:nvSpPr>
        <p:spPr>
          <a:xfrm>
            <a:off x="7170186" y="5417840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Inteligencia Geoespacial de Ventas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D4E656-EF82-C6EF-91D8-DDA7CA83F9C8}"/>
              </a:ext>
            </a:extLst>
          </p:cNvPr>
          <p:cNvGrpSpPr/>
          <p:nvPr/>
        </p:nvGrpSpPr>
        <p:grpSpPr>
          <a:xfrm>
            <a:off x="8656003" y="4090689"/>
            <a:ext cx="975989" cy="975989"/>
            <a:chOff x="1168024" y="4392976"/>
            <a:chExt cx="975989" cy="975989"/>
          </a:xfrm>
        </p:grpSpPr>
        <p:grpSp>
          <p:nvGrpSpPr>
            <p:cNvPr id="28" name="Group 29">
              <a:extLst>
                <a:ext uri="{FF2B5EF4-FFF2-40B4-BE49-F238E27FC236}">
                  <a16:creationId xmlns:a16="http://schemas.microsoft.com/office/drawing/2014/main" id="{0E2F9D5C-22D7-B871-B213-BABEBF9BA9F9}"/>
                </a:ext>
              </a:extLst>
            </p:cNvPr>
            <p:cNvGrpSpPr/>
            <p:nvPr/>
          </p:nvGrpSpPr>
          <p:grpSpPr>
            <a:xfrm>
              <a:off x="1168024" y="4392976"/>
              <a:ext cx="975989" cy="975989"/>
              <a:chOff x="0" y="0"/>
              <a:chExt cx="812800" cy="812800"/>
            </a:xfrm>
          </p:grpSpPr>
          <p:sp>
            <p:nvSpPr>
              <p:cNvPr id="29" name="Freeform 30">
                <a:extLst>
                  <a:ext uri="{FF2B5EF4-FFF2-40B4-BE49-F238E27FC236}">
                    <a16:creationId xmlns:a16="http://schemas.microsoft.com/office/drawing/2014/main" id="{9DDBD0C3-0BF3-6463-0F80-F51861603B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BAFF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30" name="TextBox 31">
                <a:extLst>
                  <a:ext uri="{FF2B5EF4-FFF2-40B4-BE49-F238E27FC236}">
                    <a16:creationId xmlns:a16="http://schemas.microsoft.com/office/drawing/2014/main" id="{F2945A37-4867-91A8-31B9-50592B2CB235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32" name="Gráfico 6" descr="América en globo terráqueo">
              <a:extLst>
                <a:ext uri="{FF2B5EF4-FFF2-40B4-BE49-F238E27FC236}">
                  <a16:creationId xmlns:a16="http://schemas.microsoft.com/office/drawing/2014/main" id="{E19ECF28-4D99-305D-7CC7-AB205856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8818" y="4423769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TextBox 39">
            <a:extLst>
              <a:ext uri="{FF2B5EF4-FFF2-40B4-BE49-F238E27FC236}">
                <a16:creationId xmlns:a16="http://schemas.microsoft.com/office/drawing/2014/main" id="{E7EF2F8A-FAF7-096F-F042-6644943409DB}"/>
              </a:ext>
            </a:extLst>
          </p:cNvPr>
          <p:cNvSpPr txBox="1"/>
          <p:nvPr/>
        </p:nvSpPr>
        <p:spPr>
          <a:xfrm>
            <a:off x="12770136" y="5405082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Análisis de Estrategia de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Pricing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3391FC-D3A5-899E-5D1B-E5B69B24FE58}"/>
              </a:ext>
            </a:extLst>
          </p:cNvPr>
          <p:cNvGrpSpPr/>
          <p:nvPr/>
        </p:nvGrpSpPr>
        <p:grpSpPr>
          <a:xfrm>
            <a:off x="14249222" y="4090689"/>
            <a:ext cx="975989" cy="975989"/>
            <a:chOff x="1168024" y="4392976"/>
            <a:chExt cx="975989" cy="975989"/>
          </a:xfrm>
        </p:grpSpPr>
        <p:grpSp>
          <p:nvGrpSpPr>
            <p:cNvPr id="34" name="Group 29">
              <a:extLst>
                <a:ext uri="{FF2B5EF4-FFF2-40B4-BE49-F238E27FC236}">
                  <a16:creationId xmlns:a16="http://schemas.microsoft.com/office/drawing/2014/main" id="{B63EECEA-06E4-1306-72E2-8DDC3E02FF60}"/>
                </a:ext>
              </a:extLst>
            </p:cNvPr>
            <p:cNvGrpSpPr/>
            <p:nvPr/>
          </p:nvGrpSpPr>
          <p:grpSpPr>
            <a:xfrm>
              <a:off x="1168024" y="4392976"/>
              <a:ext cx="975989" cy="975989"/>
              <a:chOff x="0" y="0"/>
              <a:chExt cx="812800" cy="812800"/>
            </a:xfrm>
          </p:grpSpPr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B506CAA7-3D1B-E514-07E6-CACB0746132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8BAFF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36" name="TextBox 31">
                <a:extLst>
                  <a:ext uri="{FF2B5EF4-FFF2-40B4-BE49-F238E27FC236}">
                    <a16:creationId xmlns:a16="http://schemas.microsoft.com/office/drawing/2014/main" id="{CBDA4998-3478-ED1B-5695-5CD0D2DAF54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38" name="Gráfico 5" descr="Registro">
              <a:extLst>
                <a:ext uri="{FF2B5EF4-FFF2-40B4-BE49-F238E27FC236}">
                  <a16:creationId xmlns:a16="http://schemas.microsoft.com/office/drawing/2014/main" id="{D517E0F8-803C-759C-9E4E-2A8E895CC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66254" y="4456766"/>
              <a:ext cx="792991" cy="792991"/>
            </a:xfrm>
            <a:prstGeom prst="rect">
              <a:avLst/>
            </a:prstGeom>
          </p:spPr>
        </p:pic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0D8A5BE4-557A-346E-E2EA-11D3A8655447}"/>
              </a:ext>
            </a:extLst>
          </p:cNvPr>
          <p:cNvSpPr txBox="1"/>
          <p:nvPr/>
        </p:nvSpPr>
        <p:spPr>
          <a:xfrm>
            <a:off x="624567" y="754570"/>
            <a:ext cx="16353065" cy="10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6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 – </a:t>
            </a:r>
            <a:r>
              <a:rPr lang="en-US" sz="6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Usos</a:t>
            </a:r>
            <a:r>
              <a:rPr lang="en-US" sz="6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6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Principales</a:t>
            </a:r>
            <a:endParaRPr lang="en-US" sz="6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46" name="Group 6">
            <a:extLst>
              <a:ext uri="{FF2B5EF4-FFF2-40B4-BE49-F238E27FC236}">
                <a16:creationId xmlns:a16="http://schemas.microsoft.com/office/drawing/2014/main" id="{4613278D-9286-E396-6010-35BB0006F9A6}"/>
              </a:ext>
            </a:extLst>
          </p:cNvPr>
          <p:cNvGrpSpPr/>
          <p:nvPr/>
        </p:nvGrpSpPr>
        <p:grpSpPr>
          <a:xfrm>
            <a:off x="0" y="8481788"/>
            <a:ext cx="18288000" cy="1805211"/>
            <a:chOff x="0" y="0"/>
            <a:chExt cx="1138709" cy="2709333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C1D9411-D258-DF20-6A03-D2DFB4FCAB87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63CD5BF-1A78-CBAD-8277-40E01C358072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203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089932-738B-CC9A-905C-012FEA83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EABB334E-1C41-9074-53FE-78FBDC25F0BC}"/>
              </a:ext>
            </a:extLst>
          </p:cNvPr>
          <p:cNvSpPr txBox="1"/>
          <p:nvPr/>
        </p:nvSpPr>
        <p:spPr>
          <a:xfrm>
            <a:off x="5032983" y="376953"/>
            <a:ext cx="8222033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AR" sz="6600" b="1" dirty="0">
                <a:solidFill>
                  <a:schemeClr val="bg1"/>
                </a:solidFill>
              </a:rPr>
              <a:t>Dashboard en PowerBI</a:t>
            </a:r>
          </a:p>
        </p:txBody>
      </p:sp>
      <p:pic>
        <p:nvPicPr>
          <p:cNvPr id="5" name="Picture 4" descr="A screenshot of a data presentation&#10;&#10;AI-generated content may be incorrect.">
            <a:extLst>
              <a:ext uri="{FF2B5EF4-FFF2-40B4-BE49-F238E27FC236}">
                <a16:creationId xmlns:a16="http://schemas.microsoft.com/office/drawing/2014/main" id="{C86D93D0-ABC1-5C21-A761-7AE2D10A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18" y="1587163"/>
            <a:ext cx="14225562" cy="8322884"/>
          </a:xfrm>
          <a:prstGeom prst="roundRect">
            <a:avLst>
              <a:gd name="adj" fmla="val 432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520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FFA94-59CD-A260-5853-256BA0D9B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556F1AB-EA19-B586-9AB9-92D14E3DBB48}"/>
              </a:ext>
            </a:extLst>
          </p:cNvPr>
          <p:cNvSpPr txBox="1"/>
          <p:nvPr/>
        </p:nvSpPr>
        <p:spPr>
          <a:xfrm>
            <a:off x="5032983" y="376953"/>
            <a:ext cx="8222033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DQM</a:t>
            </a:r>
            <a:r>
              <a:rPr lang="en-AR" sz="6600" b="1" dirty="0">
                <a:solidFill>
                  <a:schemeClr val="bg1"/>
                </a:solidFill>
              </a:rPr>
              <a:t> en PowerBI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7439DA-3651-0E66-7F0E-047E2DA0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790700"/>
            <a:ext cx="13944600" cy="7875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117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1019175"/>
            <a:ext cx="6310416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9800" y="2433572"/>
            <a:ext cx="5334000" cy="3762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 err="1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2"/>
              </a:rPr>
              <a:t>Repositorio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3"/>
              </a:rPr>
              <a:t>Dashboard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268517" y="4314825"/>
            <a:ext cx="10019483" cy="5972175"/>
          </a:xfrm>
          <a:custGeom>
            <a:avLst/>
            <a:gdLst/>
            <a:ahLst/>
            <a:cxnLst/>
            <a:rect l="l" t="t" r="r" b="b"/>
            <a:pathLst>
              <a:path w="10019483" h="5972175">
                <a:moveTo>
                  <a:pt x="0" y="0"/>
                </a:moveTo>
                <a:lnTo>
                  <a:pt x="10019483" y="0"/>
                </a:lnTo>
                <a:lnTo>
                  <a:pt x="10019483" y="5972175"/>
                </a:lnTo>
                <a:lnTo>
                  <a:pt x="0" y="597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88" b="-5888"/>
            </a:stretch>
          </a:blipFill>
        </p:spPr>
        <p:txBody>
          <a:bodyPr/>
          <a:lstStyle/>
          <a:p>
            <a:endParaRPr lang="en-AR"/>
          </a:p>
        </p:txBody>
      </p:sp>
      <p:pic>
        <p:nvPicPr>
          <p:cNvPr id="2052" name="Picture 4" descr="GitHub Icon Logo PNG Transparent &amp; SVG Vector - Freebie Supply">
            <a:extLst>
              <a:ext uri="{FF2B5EF4-FFF2-40B4-BE49-F238E27FC236}">
                <a16:creationId xmlns:a16="http://schemas.microsoft.com/office/drawing/2014/main" id="{CCDFB19A-D007-D4F4-C8EE-8DC7493C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62300"/>
            <a:ext cx="900642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482351-CD1F-BDAA-3649-A8F9B87D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5" y="4576699"/>
            <a:ext cx="1002267" cy="10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515EA70-F321-EE6B-364E-CE95AD788BBB}"/>
              </a:ext>
            </a:extLst>
          </p:cNvPr>
          <p:cNvGrpSpPr/>
          <p:nvPr/>
        </p:nvGrpSpPr>
        <p:grpSpPr>
          <a:xfrm>
            <a:off x="17373600" y="-1309968"/>
            <a:ext cx="2305514" cy="218626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7B9401-7601-956D-F6CE-2A265F82750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D1E6F3-0DA0-7C15-5AD0-E07B406419A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AR"/>
          </a:p>
        </p:txBody>
      </p:sp>
      <p:sp>
        <p:nvSpPr>
          <p:cNvPr id="3" name="TextBox 3"/>
          <p:cNvSpPr txBox="1"/>
          <p:nvPr/>
        </p:nvSpPr>
        <p:spPr>
          <a:xfrm>
            <a:off x="5086350" y="4448249"/>
            <a:ext cx="8115300" cy="13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¡Gracias!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33E167DD-3F68-9FED-A494-D323CF0D1A1E}"/>
              </a:ext>
            </a:extLst>
          </p:cNvPr>
          <p:cNvGrpSpPr/>
          <p:nvPr/>
        </p:nvGrpSpPr>
        <p:grpSpPr>
          <a:xfrm>
            <a:off x="1206109" y="1028700"/>
            <a:ext cx="8115300" cy="8248650"/>
            <a:chOff x="1206109" y="1028700"/>
            <a:chExt cx="8115300" cy="8248650"/>
          </a:xfrm>
        </p:grpSpPr>
        <p:grpSp>
          <p:nvGrpSpPr>
            <p:cNvPr id="2" name="Group 2"/>
            <p:cNvGrpSpPr/>
            <p:nvPr/>
          </p:nvGrpSpPr>
          <p:grpSpPr>
            <a:xfrm>
              <a:off x="1206109" y="1028700"/>
              <a:ext cx="8115300" cy="8229600"/>
              <a:chOff x="0" y="0"/>
              <a:chExt cx="2406491" cy="244038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406491" cy="2440385"/>
              </a:xfrm>
              <a:custGeom>
                <a:avLst/>
                <a:gdLst/>
                <a:ahLst/>
                <a:cxnLst/>
                <a:rect l="l" t="t" r="r" b="b"/>
                <a:pathLst>
                  <a:path w="2406491" h="2440385">
                    <a:moveTo>
                      <a:pt x="0" y="0"/>
                    </a:moveTo>
                    <a:lnTo>
                      <a:pt x="2406491" y="0"/>
                    </a:lnTo>
                    <a:lnTo>
                      <a:pt x="2406491" y="2440385"/>
                    </a:lnTo>
                    <a:lnTo>
                      <a:pt x="0" y="2440385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406491" cy="24403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206109" y="1929315"/>
              <a:ext cx="8115300" cy="7348035"/>
            </a:xfrm>
            <a:custGeom>
              <a:avLst/>
              <a:gdLst/>
              <a:ahLst/>
              <a:cxnLst/>
              <a:rect l="l" t="t" r="r" b="b"/>
              <a:pathLst>
                <a:path w="8115300" h="7348035">
                  <a:moveTo>
                    <a:pt x="0" y="0"/>
                  </a:moveTo>
                  <a:lnTo>
                    <a:pt x="8115300" y="0"/>
                  </a:lnTo>
                  <a:lnTo>
                    <a:pt x="8115300" y="7348035"/>
                  </a:lnTo>
                  <a:lnTo>
                    <a:pt x="0" y="734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R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3DC1AA-4772-E819-B598-EACC8872A9A0}"/>
              </a:ext>
            </a:extLst>
          </p:cNvPr>
          <p:cNvGrpSpPr/>
          <p:nvPr/>
        </p:nvGrpSpPr>
        <p:grpSpPr>
          <a:xfrm>
            <a:off x="9883384" y="1019175"/>
            <a:ext cx="7375916" cy="8239446"/>
            <a:chOff x="9883384" y="1019175"/>
            <a:chExt cx="7375916" cy="8239446"/>
          </a:xfrm>
        </p:grpSpPr>
        <p:sp>
          <p:nvSpPr>
            <p:cNvPr id="6" name="TextBox 6"/>
            <p:cNvSpPr txBox="1"/>
            <p:nvPr/>
          </p:nvSpPr>
          <p:spPr>
            <a:xfrm>
              <a:off x="10360995" y="1019175"/>
              <a:ext cx="6898305" cy="110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 err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Etapas</a:t>
              </a:r>
              <a:endPara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12665" y="3258290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Adquisición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883384" y="2947352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 dirty="0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2665" y="5034943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Ingeniería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883384" y="4689163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012665" y="6776754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Actualización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83384" y="6430974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012665" y="8518565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Publicación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83384" y="8172785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DA74E779-A566-F1D4-196F-115D56820FA9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Adquisición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F7935AE-FB41-975E-8CEF-65ADC1681881}"/>
              </a:ext>
            </a:extLst>
          </p:cNvPr>
          <p:cNvSpPr txBox="1"/>
          <p:nvPr/>
        </p:nvSpPr>
        <p:spPr>
          <a:xfrm>
            <a:off x="-457199" y="342900"/>
            <a:ext cx="5257800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238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032323" y="742241"/>
            <a:ext cx="13461854" cy="1103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Infraestructura</a:t>
            </a: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y Staging </a:t>
            </a:r>
            <a:r>
              <a:rPr lang="en-US" sz="72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Inicial</a:t>
            </a:r>
            <a:endParaRPr lang="en-US" sz="72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ECE84B-CB60-F585-0D49-479BB8DCCCC3}"/>
              </a:ext>
            </a:extLst>
          </p:cNvPr>
          <p:cNvSpPr txBox="1"/>
          <p:nvPr/>
        </p:nvSpPr>
        <p:spPr>
          <a:xfrm>
            <a:off x="11201400" y="4361121"/>
            <a:ext cx="51588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NULL válidos en </a:t>
            </a:r>
            <a:r>
              <a:rPr lang="es-ES" sz="2500" dirty="0" err="1">
                <a:latin typeface="HK Grotesk" panose="020B0604020202020204" charset="0"/>
              </a:rPr>
              <a:t>employees.reports_to</a:t>
            </a:r>
            <a:endParaRPr lang="es-ES" sz="2500" dirty="0">
              <a:latin typeface="HK Grotesk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NULL en </a:t>
            </a:r>
            <a:r>
              <a:rPr lang="es-ES" sz="2500" dirty="0" err="1">
                <a:latin typeface="HK Grotesk" panose="020B0604020202020204" charset="0"/>
              </a:rPr>
              <a:t>orders.shipped_date</a:t>
            </a:r>
            <a:r>
              <a:rPr lang="es-ES" sz="2500" dirty="0">
                <a:latin typeface="HK Grotesk" panose="020B0604020202020204" charset="0"/>
              </a:rPr>
              <a:t>  eliminados del </a:t>
            </a:r>
            <a:r>
              <a:rPr lang="es-ES" sz="2500" dirty="0" err="1">
                <a:latin typeface="HK Grotesk" panose="020B0604020202020204" charset="0"/>
              </a:rPr>
              <a:t>dataset</a:t>
            </a:r>
            <a:r>
              <a:rPr lang="es-ES" sz="2500" dirty="0">
                <a:latin typeface="HK Grotesk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Fechas en formato "YYYY-MM-DD HH:MM:SS" se normalizaron a YYYY-MM-DD.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No se detectaron duplicados de claves primarias en el origen.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F41C01-3A3D-0C36-A173-F6E9D2072C42}"/>
              </a:ext>
            </a:extLst>
          </p:cNvPr>
          <p:cNvSpPr txBox="1"/>
          <p:nvPr/>
        </p:nvSpPr>
        <p:spPr>
          <a:xfrm>
            <a:off x="4419600" y="2626573"/>
            <a:ext cx="5158800" cy="86177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500" b="1" dirty="0">
                <a:solidFill>
                  <a:schemeClr val="bg1"/>
                </a:solidFill>
                <a:latin typeface="HK Grotesk" panose="020B0604020202020204" charset="0"/>
              </a:rPr>
              <a:t>I</a:t>
            </a:r>
            <a:r>
              <a:rPr lang="es-ES" sz="2500" b="1" dirty="0" err="1">
                <a:solidFill>
                  <a:schemeClr val="bg1"/>
                </a:solidFill>
                <a:latin typeface="HK Grotesk" panose="020B0604020202020204" charset="0"/>
              </a:rPr>
              <a:t>nfraestructura</a:t>
            </a:r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 de Gobernanza (Control)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CFF9949-A82D-5D6C-AAA7-FF36DCC3B8F1}"/>
              </a:ext>
            </a:extLst>
          </p:cNvPr>
          <p:cNvSpPr txBox="1"/>
          <p:nvPr/>
        </p:nvSpPr>
        <p:spPr>
          <a:xfrm>
            <a:off x="11167420" y="3848026"/>
            <a:ext cx="5159829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Hallazgos claves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D9A61647-AB22-EA89-FBC4-AF1EF9CE09C8}"/>
              </a:ext>
            </a:extLst>
          </p:cNvPr>
          <p:cNvGrpSpPr/>
          <p:nvPr/>
        </p:nvGrpSpPr>
        <p:grpSpPr>
          <a:xfrm>
            <a:off x="-13855" y="-1"/>
            <a:ext cx="3543300" cy="10287001"/>
            <a:chOff x="0" y="0"/>
            <a:chExt cx="2406491" cy="2440385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77EB031B-5C5D-AC5F-D893-66F4A4B838FE}"/>
                </a:ext>
              </a:extLst>
            </p:cNvPr>
            <p:cNvSpPr/>
            <p:nvPr/>
          </p:nvSpPr>
          <p:spPr>
            <a:xfrm>
              <a:off x="0" y="0"/>
              <a:ext cx="2406491" cy="2440385"/>
            </a:xfrm>
            <a:custGeom>
              <a:avLst/>
              <a:gdLst/>
              <a:ahLst/>
              <a:cxnLst/>
              <a:rect l="l" t="t" r="r" b="b"/>
              <a:pathLst>
                <a:path w="2406491" h="2440385">
                  <a:moveTo>
                    <a:pt x="0" y="0"/>
                  </a:moveTo>
                  <a:lnTo>
                    <a:pt x="2406491" y="0"/>
                  </a:lnTo>
                  <a:lnTo>
                    <a:pt x="2406491" y="2440385"/>
                  </a:lnTo>
                  <a:lnTo>
                    <a:pt x="0" y="2440385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9F6239E4-106E-D118-2CA4-F5B49F4B05AE}"/>
                </a:ext>
              </a:extLst>
            </p:cNvPr>
            <p:cNvSpPr txBox="1"/>
            <p:nvPr/>
          </p:nvSpPr>
          <p:spPr>
            <a:xfrm>
              <a:off x="0" y="0"/>
              <a:ext cx="2406491" cy="2440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681FE252-CAD3-63DF-06A9-E1A7A19FF498}"/>
              </a:ext>
            </a:extLst>
          </p:cNvPr>
          <p:cNvSpPr txBox="1"/>
          <p:nvPr/>
        </p:nvSpPr>
        <p:spPr>
          <a:xfrm>
            <a:off x="4419600" y="4632620"/>
            <a:ext cx="5158800" cy="86177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500" b="1" dirty="0">
                <a:solidFill>
                  <a:schemeClr val="bg1"/>
                </a:solidFill>
                <a:latin typeface="HK Grotesk" panose="020B0604020202020204" charset="0"/>
              </a:rPr>
              <a:t>Flujo de Adquisición y Limpieza</a:t>
            </a:r>
          </a:p>
          <a:p>
            <a:pPr algn="ctr"/>
            <a:endParaRPr lang="es-ES" sz="2500" b="1" dirty="0">
              <a:solidFill>
                <a:schemeClr val="bg1"/>
              </a:solidFill>
              <a:latin typeface="HK Grotesk" panose="020B060402020202020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8477F2-7F97-6531-F03F-4D996E63E526}"/>
              </a:ext>
            </a:extLst>
          </p:cNvPr>
          <p:cNvSpPr/>
          <p:nvPr/>
        </p:nvSpPr>
        <p:spPr>
          <a:xfrm>
            <a:off x="5617316" y="5776893"/>
            <a:ext cx="2438400" cy="861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Capa TXT</a:t>
            </a:r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706EFB5-BCB8-3D6B-8C3D-62DCA097487D}"/>
              </a:ext>
            </a:extLst>
          </p:cNvPr>
          <p:cNvSpPr/>
          <p:nvPr/>
        </p:nvSpPr>
        <p:spPr>
          <a:xfrm>
            <a:off x="5617316" y="7346530"/>
            <a:ext cx="2438400" cy="861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Validación TXT- TMP</a:t>
            </a:r>
            <a:endParaRPr lang="es-ES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074B144-4801-9DA9-0826-A50F3A4A9662}"/>
              </a:ext>
            </a:extLst>
          </p:cNvPr>
          <p:cNvSpPr/>
          <p:nvPr/>
        </p:nvSpPr>
        <p:spPr>
          <a:xfrm>
            <a:off x="5671819" y="8921690"/>
            <a:ext cx="2438400" cy="861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Capa TMP</a:t>
            </a:r>
            <a:endParaRPr lang="es-ES" dirty="0"/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A6EF6E01-29F4-331B-4351-AF6F0373C412}"/>
              </a:ext>
            </a:extLst>
          </p:cNvPr>
          <p:cNvSpPr/>
          <p:nvPr/>
        </p:nvSpPr>
        <p:spPr>
          <a:xfrm>
            <a:off x="6553200" y="6810862"/>
            <a:ext cx="533401" cy="4504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A9EAC17E-A7FC-467E-5A6E-DB6D6C417441}"/>
              </a:ext>
            </a:extLst>
          </p:cNvPr>
          <p:cNvSpPr/>
          <p:nvPr/>
        </p:nvSpPr>
        <p:spPr>
          <a:xfrm>
            <a:off x="6553200" y="8293542"/>
            <a:ext cx="533401" cy="4504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133850" y="80010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Entidad-Relación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Inicial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8107" y="8636540"/>
            <a:ext cx="2350733" cy="36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3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More Details</a:t>
            </a:r>
          </a:p>
        </p:txBody>
      </p:sp>
      <p:pic>
        <p:nvPicPr>
          <p:cNvPr id="11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85180-8BE0-A48E-564C-8BD08C16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43" y="2019300"/>
            <a:ext cx="12874915" cy="7633183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8366EBC9-3C9E-222C-AE1E-98F0E7DD1305}"/>
              </a:ext>
            </a:extLst>
          </p:cNvPr>
          <p:cNvGrpSpPr/>
          <p:nvPr/>
        </p:nvGrpSpPr>
        <p:grpSpPr>
          <a:xfrm>
            <a:off x="-152400" y="9410700"/>
            <a:ext cx="1143000" cy="1181100"/>
            <a:chOff x="0" y="0"/>
            <a:chExt cx="1138709" cy="2709333"/>
          </a:xfrm>
          <a:solidFill>
            <a:srgbClr val="0048A8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C9E2AE8-9CE6-92BC-3BEA-FA32E5ECF607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R"/>
            </a:p>
          </p:txBody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8FB49A19-7022-A302-D6B9-CFB61DDAF2C3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C64F1-3E93-6CA3-ECA6-B5EE6323A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4A4DE50D-F35E-2ECC-60EB-241DAC352C0B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Ingeniería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829CB65-0AB8-BF13-F427-148C75557F01}"/>
              </a:ext>
            </a:extLst>
          </p:cNvPr>
          <p:cNvSpPr txBox="1"/>
          <p:nvPr/>
        </p:nvSpPr>
        <p:spPr>
          <a:xfrm>
            <a:off x="-457200" y="342900"/>
            <a:ext cx="5562599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2800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566AE-50F6-AB46-F1E7-01390F39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C7B87192-70D1-922B-98BE-6DB3878FD585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9A9B79B-2A9E-6076-54B0-5370236E20E0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DB48A2A-1849-58CB-43E1-8AAEB2D97A9F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B7A6340-6AF1-6B3D-D82A-BF96B6FDB5A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42A99CB-9F75-A331-9E77-F4A84F073C8C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F580E3F-76A5-A92C-F222-5470B283527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1029A326-7D72-B0D3-68B9-B0843027DD19}"/>
              </a:ext>
            </a:extLst>
          </p:cNvPr>
          <p:cNvSpPr txBox="1"/>
          <p:nvPr/>
        </p:nvSpPr>
        <p:spPr>
          <a:xfrm>
            <a:off x="4133850" y="1337326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Entidad-Relación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DWA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91F45F-9721-7789-FC89-A09B2FE0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16" y="2443903"/>
            <a:ext cx="11513767" cy="7274688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99023CF7-C638-8926-34E5-49CB62A9FCF1}"/>
              </a:ext>
            </a:extLst>
          </p:cNvPr>
          <p:cNvGrpSpPr/>
          <p:nvPr/>
        </p:nvGrpSpPr>
        <p:grpSpPr>
          <a:xfrm rot="5400000">
            <a:off x="8496300" y="-8496300"/>
            <a:ext cx="1295400" cy="18288000"/>
            <a:chOff x="0" y="0"/>
            <a:chExt cx="1138709" cy="2709333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08DD0B7-655F-D518-5669-9C041FAB71D9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5240AFB6-58EC-C5A4-7962-32BC5135B647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BF48CC70-E30F-AD99-B9F8-B0A3B95AE9EE}"/>
              </a:ext>
            </a:extLst>
          </p:cNvPr>
          <p:cNvSpPr txBox="1"/>
          <p:nvPr/>
        </p:nvSpPr>
        <p:spPr>
          <a:xfrm>
            <a:off x="1295400" y="7671257"/>
            <a:ext cx="6629400" cy="1246495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500" b="1" dirty="0">
                <a:solidFill>
                  <a:schemeClr val="bg1"/>
                </a:solidFill>
                <a:latin typeface="HK Grotesk" panose="020B0604020202020204" charset="0"/>
              </a:rPr>
              <a:t>Creación del Modelo Dimensional</a:t>
            </a:r>
          </a:p>
          <a:p>
            <a:pPr algn="ctr"/>
            <a:r>
              <a:rPr lang="es-AR" sz="2500" b="1" dirty="0">
                <a:solidFill>
                  <a:schemeClr val="bg1"/>
                </a:solidFill>
                <a:latin typeface="HK Grotesk" panose="020B0604020202020204" charset="0"/>
              </a:rPr>
              <a:t>Carga y Transformación (ETL)</a:t>
            </a:r>
          </a:p>
          <a:p>
            <a:pPr algn="ctr"/>
            <a:r>
              <a:rPr lang="es-AR" sz="2500" b="1" dirty="0">
                <a:solidFill>
                  <a:schemeClr val="bg1"/>
                </a:solidFill>
                <a:latin typeface="HK Grotesk" panose="020B0604020202020204" charset="0"/>
              </a:rPr>
              <a:t>Lógica de Cambio Lento (SCD)</a:t>
            </a:r>
            <a:endParaRPr lang="es-ES" sz="2500" b="1" dirty="0">
              <a:solidFill>
                <a:schemeClr val="bg1"/>
              </a:solidFill>
              <a:latin typeface="HK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35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7494177" y="-209424"/>
            <a:ext cx="1028700" cy="1007978"/>
            <a:chOff x="0" y="0"/>
            <a:chExt cx="270933" cy="2654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68409"/>
            <a:ext cx="469753" cy="460291"/>
            <a:chOff x="0" y="0"/>
            <a:chExt cx="270933" cy="2654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FFCFB3E-F757-DFC4-9F68-D324D2856ADF}"/>
              </a:ext>
            </a:extLst>
          </p:cNvPr>
          <p:cNvGrpSpPr/>
          <p:nvPr/>
        </p:nvGrpSpPr>
        <p:grpSpPr>
          <a:xfrm>
            <a:off x="699654" y="2135672"/>
            <a:ext cx="7867612" cy="2187253"/>
            <a:chOff x="602670" y="2343381"/>
            <a:chExt cx="7867612" cy="1466870"/>
          </a:xfrm>
        </p:grpSpPr>
        <p:grpSp>
          <p:nvGrpSpPr>
            <p:cNvPr id="2" name="Group 2"/>
            <p:cNvGrpSpPr/>
            <p:nvPr/>
          </p:nvGrpSpPr>
          <p:grpSpPr>
            <a:xfrm>
              <a:off x="602670" y="2343381"/>
              <a:ext cx="7867612" cy="1466870"/>
              <a:chOff x="-9123" y="-115337"/>
              <a:chExt cx="2072128" cy="386337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-9123" y="-115337"/>
                <a:ext cx="2063005" cy="271000"/>
              </a:xfrm>
              <a:custGeom>
                <a:avLst/>
                <a:gdLst/>
                <a:ahLst/>
                <a:cxnLst/>
                <a:rect l="l" t="t" r="r" b="b"/>
                <a:pathLst>
                  <a:path w="2063005" h="271000">
                    <a:moveTo>
                      <a:pt x="0" y="0"/>
                    </a:moveTo>
                    <a:lnTo>
                      <a:pt x="2063005" y="0"/>
                    </a:lnTo>
                    <a:lnTo>
                      <a:pt x="2063005" y="271000"/>
                    </a:lnTo>
                    <a:lnTo>
                      <a:pt x="0" y="271000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  <p:txBody>
              <a:bodyPr/>
              <a:lstStyle/>
              <a:p>
                <a:endParaRPr lang="en-AR" dirty="0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063005" cy="271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96637" y="2637621"/>
              <a:ext cx="7191055" cy="4983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DQM_Processes</a:t>
              </a:r>
              <a:endParaRPr lang="en-US" sz="2400" b="1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endParaRPr>
            </a:p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Registra</a:t>
              </a:r>
              <a:r>
                <a:rPr lang="en-US" sz="2400" dirty="0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cada</a:t>
              </a:r>
              <a:r>
                <a:rPr lang="en-US" sz="2400" dirty="0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 corrida de </a:t>
              </a:r>
              <a:r>
                <a:rPr lang="en-US" sz="2400" dirty="0" err="1">
                  <a:solidFill>
                    <a:srgbClr val="FFFFFF"/>
                  </a:solidFill>
                  <a:latin typeface="Poppins" pitchFamily="2" charset="77"/>
                  <a:ea typeface="HK Grotesk"/>
                  <a:cs typeface="Poppins" pitchFamily="2" charset="77"/>
                  <a:sym typeface="HK Grotesk"/>
                </a:rPr>
                <a:t>validación</a:t>
              </a:r>
              <a:endPara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endParaRPr>
            </a:p>
          </p:txBody>
        </p:sp>
      </p:grpSp>
      <p:sp>
        <p:nvSpPr>
          <p:cNvPr id="31" name="TextBox 4">
            <a:extLst>
              <a:ext uri="{FF2B5EF4-FFF2-40B4-BE49-F238E27FC236}">
                <a16:creationId xmlns:a16="http://schemas.microsoft.com/office/drawing/2014/main" id="{C93EC15C-3CD3-D1E0-B9B7-10DAEADB8C06}"/>
              </a:ext>
            </a:extLst>
          </p:cNvPr>
          <p:cNvSpPr txBox="1"/>
          <p:nvPr/>
        </p:nvSpPr>
        <p:spPr>
          <a:xfrm>
            <a:off x="609600" y="571500"/>
            <a:ext cx="10896600" cy="1103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DQM &amp; Metadata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6934321-BD31-FD68-FDA5-AB8EA40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2468221"/>
            <a:ext cx="9363818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3">
            <a:extLst>
              <a:ext uri="{FF2B5EF4-FFF2-40B4-BE49-F238E27FC236}">
                <a16:creationId xmlns:a16="http://schemas.microsoft.com/office/drawing/2014/main" id="{9E4BB551-A2F4-8B87-D25D-ECEC01096CF1}"/>
              </a:ext>
            </a:extLst>
          </p:cNvPr>
          <p:cNvSpPr/>
          <p:nvPr/>
        </p:nvSpPr>
        <p:spPr>
          <a:xfrm>
            <a:off x="678872" y="4113434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04B71C7E-E922-CF5E-C243-9881E2659C68}"/>
              </a:ext>
            </a:extLst>
          </p:cNvPr>
          <p:cNvSpPr txBox="1"/>
          <p:nvPr/>
        </p:nvSpPr>
        <p:spPr>
          <a:xfrm>
            <a:off x="644236" y="4878388"/>
            <a:ext cx="7832973" cy="1028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5A165FC-D0A3-676F-386A-B9F2EAD75277}"/>
              </a:ext>
            </a:extLst>
          </p:cNvPr>
          <p:cNvSpPr txBox="1"/>
          <p:nvPr/>
        </p:nvSpPr>
        <p:spPr>
          <a:xfrm>
            <a:off x="699654" y="4478331"/>
            <a:ext cx="7191055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b="1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DQM_Entities</a:t>
            </a:r>
            <a:endParaRPr lang="en-US" sz="2400" b="1" dirty="0">
              <a:solidFill>
                <a:schemeClr val="bg1"/>
              </a:solidFill>
              <a:latin typeface="HK Grotesk" panose="020B0604020202020204" charset="0"/>
              <a:ea typeface="HK Grotesk"/>
              <a:cs typeface="Helvetica" panose="020B0604020202020204" pitchFamily="34" charset="0"/>
              <a:sym typeface="HK Grotesk"/>
            </a:endParaRP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Helvetica" panose="020B0604020202020204" pitchFamily="34" charset="0"/>
              </a:rPr>
              <a:t>Registra el resultado por tabla.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B141FB5-3036-35F8-E3CA-29197D5E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4478331"/>
            <a:ext cx="6641758" cy="801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Freeform 3">
            <a:extLst>
              <a:ext uri="{FF2B5EF4-FFF2-40B4-BE49-F238E27FC236}">
                <a16:creationId xmlns:a16="http://schemas.microsoft.com/office/drawing/2014/main" id="{1B9530A2-3456-81E0-BD1B-4F66409B632D}"/>
              </a:ext>
            </a:extLst>
          </p:cNvPr>
          <p:cNvSpPr/>
          <p:nvPr/>
        </p:nvSpPr>
        <p:spPr>
          <a:xfrm>
            <a:off x="658090" y="6188344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/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7545BE3F-92E2-0847-3AF5-954DCF1310D5}"/>
              </a:ext>
            </a:extLst>
          </p:cNvPr>
          <p:cNvSpPr txBox="1"/>
          <p:nvPr/>
        </p:nvSpPr>
        <p:spPr>
          <a:xfrm>
            <a:off x="965191" y="6499156"/>
            <a:ext cx="7191055" cy="938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n-AR" sz="2400" b="1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DQM_Indicators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</a:pPr>
            <a:r>
              <a:rPr lang="es-ES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egistra cada indicador medido, su umbral y si pasó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2FF15BA2-D827-ECB6-C04D-5BAC29A7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6575202"/>
            <a:ext cx="8162002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C7013471-B85A-1DBC-8F2C-45F0F8C5BE49}"/>
              </a:ext>
            </a:extLst>
          </p:cNvPr>
          <p:cNvSpPr/>
          <p:nvPr/>
        </p:nvSpPr>
        <p:spPr>
          <a:xfrm>
            <a:off x="658089" y="8181229"/>
            <a:ext cx="7832973" cy="1534271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  <p:txBody>
          <a:bodyPr/>
          <a:lstStyle/>
          <a:p>
            <a:endParaRPr lang="en-AR" dirty="0"/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E1BDF0C0-4448-9E26-E907-7FC2E025B65B}"/>
              </a:ext>
            </a:extLst>
          </p:cNvPr>
          <p:cNvSpPr txBox="1"/>
          <p:nvPr/>
        </p:nvSpPr>
        <p:spPr>
          <a:xfrm>
            <a:off x="893620" y="8424416"/>
            <a:ext cx="7191055" cy="11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MET_Entity</a:t>
            </a:r>
            <a:endParaRPr lang="en-US" sz="2400" b="1" dirty="0">
              <a:solidFill>
                <a:srgbClr val="FFFFFF"/>
              </a:solidFill>
              <a:latin typeface="Poppins" pitchFamily="2" charset="77"/>
              <a:ea typeface="HK Grotesk"/>
              <a:cs typeface="Poppins" pitchFamily="2" charset="77"/>
              <a:sym typeface="HK Grotesk"/>
            </a:endParaRP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Registra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tablas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existentes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su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capa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y </a:t>
            </a:r>
            <a:r>
              <a:rPr lang="en-US" sz="2400" dirty="0" err="1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descripción</a:t>
            </a:r>
            <a:r>
              <a:rPr lang="en-US" sz="2400" dirty="0">
                <a:solidFill>
                  <a:srgbClr val="FFFFFF"/>
                </a:solidFill>
                <a:latin typeface="Poppins" pitchFamily="2" charset="77"/>
                <a:ea typeface="HK Grotesk"/>
                <a:cs typeface="Poppins" pitchFamily="2" charset="77"/>
                <a:sym typeface="HK Grotesk"/>
              </a:rPr>
              <a:t> functional.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ACCF81-2248-2550-43F3-1F25C1712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279" y="8328044"/>
            <a:ext cx="8762897" cy="1104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CAAFE-EE87-E778-CC0C-F5FD70EC6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08E42FB9-788C-56A8-BAC0-6C25734F7D44}"/>
              </a:ext>
            </a:extLst>
          </p:cNvPr>
          <p:cNvSpPr txBox="1"/>
          <p:nvPr/>
        </p:nvSpPr>
        <p:spPr>
          <a:xfrm>
            <a:off x="4800600" y="8267700"/>
            <a:ext cx="822203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AR" sz="9600" b="1" dirty="0">
                <a:solidFill>
                  <a:schemeClr val="bg1"/>
                </a:solidFill>
              </a:rPr>
              <a:t>Actualización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7BB3E3C-06AA-A763-59A5-EF75CAAF0422}"/>
              </a:ext>
            </a:extLst>
          </p:cNvPr>
          <p:cNvSpPr txBox="1"/>
          <p:nvPr/>
        </p:nvSpPr>
        <p:spPr>
          <a:xfrm>
            <a:off x="-457200" y="342900"/>
            <a:ext cx="5562599" cy="12311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AR" sz="800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077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389</Words>
  <Application>Microsoft Office PowerPoint</Application>
  <PresentationFormat>Personalizado</PresentationFormat>
  <Paragraphs>84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HK Grotesk Bold</vt:lpstr>
      <vt:lpstr>HK Grotesk</vt:lpstr>
      <vt:lpstr>Calibri</vt:lpstr>
      <vt:lpstr>Arial</vt:lpstr>
      <vt:lpstr>Poppins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Natalia Riera</dc:creator>
  <cp:lastModifiedBy>Natalia Riera</cp:lastModifiedBy>
  <cp:revision>10</cp:revision>
  <dcterms:created xsi:type="dcterms:W3CDTF">2006-08-16T00:00:00Z</dcterms:created>
  <dcterms:modified xsi:type="dcterms:W3CDTF">2025-12-06T13:40:40Z</dcterms:modified>
  <dc:identifier>DAG6lDAvM4I</dc:identifier>
</cp:coreProperties>
</file>